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4" r:id="rId9"/>
    <p:sldId id="265" r:id="rId1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565"/>
    <p:restoredTop sz="94610"/>
  </p:normalViewPr>
  <p:slideViewPr>
    <p:cSldViewPr snapToGrid="0" snapToObjects="1">
      <p:cViewPr varScale="1">
        <p:scale>
          <a:sx n="71" d="100"/>
          <a:sy n="71" d="100"/>
        </p:scale>
        <p:origin x="184" y="1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7929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idea-to-app-inky.vercel.app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B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5486400" cy="5486400"/>
          </a:xfrm>
          <a:prstGeom prst="ellipse">
            <a:avLst/>
          </a:prstGeom>
          <a:solidFill>
            <a:srgbClr val="7C5CFF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8686800" y="3657600"/>
            <a:ext cx="5486400" cy="5486400"/>
          </a:xfrm>
          <a:prstGeom prst="ellipse">
            <a:avLst/>
          </a:prstGeom>
          <a:solidFill>
            <a:srgbClr val="00D4FF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1520" y="1005840"/>
            <a:ext cx="1920240" cy="365760"/>
          </a:xfrm>
          <a:prstGeom prst="roundRect">
            <a:avLst>
              <a:gd name="adj" fmla="val 50000"/>
            </a:avLst>
          </a:prstGeom>
          <a:solidFill>
            <a:srgbClr val="7C5CFF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00584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2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REPEATABLE WORKFLOW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31520" y="164592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 to App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731520" y="283464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i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 Day</a:t>
            </a:r>
            <a:endParaRPr lang="en-US" sz="7200" dirty="0"/>
          </a:p>
        </p:txBody>
      </p:sp>
      <p:sp>
        <p:nvSpPr>
          <p:cNvPr id="8" name="Text 6"/>
          <p:cNvSpPr/>
          <p:nvPr/>
        </p:nvSpPr>
        <p:spPr>
          <a:xfrm>
            <a:off x="731520" y="4297680"/>
            <a:ext cx="10058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walkthrough for going from a raw idea to a deployed website — or an iOS app on the App Store — using Claude Chat, Claude Code, and Cowork.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731520" y="585216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James Quackenbush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B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5486400" cy="5486400"/>
          </a:xfrm>
          <a:prstGeom prst="ellipse">
            <a:avLst/>
          </a:prstGeom>
          <a:solidFill>
            <a:srgbClr val="7C5CFF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8686800" y="3657600"/>
            <a:ext cx="5486400" cy="5486400"/>
          </a:xfrm>
          <a:prstGeom prst="ellipse">
            <a:avLst/>
          </a:prstGeom>
          <a:solidFill>
            <a:srgbClr val="00D4FF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45720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workflow?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3566160" cy="3840480"/>
          </a:xfrm>
          <a:prstGeom prst="rect">
            <a:avLst/>
          </a:prstGeom>
          <a:solidFill>
            <a:srgbClr val="1A1D29"/>
          </a:solidFill>
          <a:ln w="12700">
            <a:solidFill>
              <a:srgbClr val="7C5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22960" y="2103120"/>
            <a:ext cx="3200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day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822960" y="3657600"/>
            <a:ext cx="3200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rough idea to a live URL on Vercel — for simple apps.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389120" y="1828800"/>
            <a:ext cx="3566160" cy="3840480"/>
          </a:xfrm>
          <a:prstGeom prst="rect">
            <a:avLst/>
          </a:prstGeom>
          <a:solidFill>
            <a:srgbClr val="1A1D29"/>
          </a:solidFill>
          <a:ln w="12700">
            <a:solidFill>
              <a:srgbClr val="7C5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663440" y="2103120"/>
            <a:ext cx="3200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code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4663440" y="3657600"/>
            <a:ext cx="3200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 from you. Claude writes, deploys, and iterates.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8229600" y="1828800"/>
            <a:ext cx="3566160" cy="3840480"/>
          </a:xfrm>
          <a:prstGeom prst="rect">
            <a:avLst/>
          </a:prstGeom>
          <a:solidFill>
            <a:srgbClr val="1A1D29"/>
          </a:solidFill>
          <a:ln w="12700">
            <a:solidFill>
              <a:srgbClr val="7C5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8503920" y="2103120"/>
            <a:ext cx="3200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tools</a:t>
            </a:r>
            <a:endParaRPr lang="en-US" sz="4800" dirty="0"/>
          </a:p>
        </p:txBody>
      </p:sp>
      <p:sp>
        <p:nvSpPr>
          <p:cNvPr id="13" name="Text 11"/>
          <p:cNvSpPr/>
          <p:nvPr/>
        </p:nvSpPr>
        <p:spPr>
          <a:xfrm>
            <a:off x="8503920" y="3657600"/>
            <a:ext cx="3200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Chat, Claude Code, and Cowork. Each has its own job.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 → App in a Day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0972800" y="6492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10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B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5486400" cy="5486400"/>
          </a:xfrm>
          <a:prstGeom prst="ellipse">
            <a:avLst/>
          </a:prstGeom>
          <a:solidFill>
            <a:srgbClr val="7C5CFF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8686800" y="3657600"/>
            <a:ext cx="5486400" cy="5486400"/>
          </a:xfrm>
          <a:prstGeom prst="ellipse">
            <a:avLst/>
          </a:prstGeom>
          <a:solidFill>
            <a:srgbClr val="00D4FF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45720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three-tool workflow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548640" y="118872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tool has a job. You move from one to the next as the idea gets more real.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" y="2377440"/>
            <a:ext cx="3383280" cy="2926080"/>
          </a:xfrm>
          <a:prstGeom prst="roundRect">
            <a:avLst>
              <a:gd name="adj" fmla="val 4688"/>
            </a:avLst>
          </a:prstGeom>
          <a:solidFill>
            <a:srgbClr val="1A1D29"/>
          </a:solidFill>
          <a:ln w="25400">
            <a:solidFill>
              <a:srgbClr val="7C5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965960" y="2606040"/>
            <a:ext cx="731520" cy="731520"/>
          </a:xfrm>
          <a:prstGeom prst="ellipse">
            <a:avLst/>
          </a:prstGeom>
          <a:solidFill>
            <a:srgbClr val="7C5C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965960" y="260604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914400" y="352044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Chat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914400" y="4114800"/>
            <a:ext cx="2834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Refine the idea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HTML mockup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023360" y="35661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4572000" y="2377440"/>
            <a:ext cx="3383280" cy="2926080"/>
          </a:xfrm>
          <a:prstGeom prst="roundRect">
            <a:avLst>
              <a:gd name="adj" fmla="val 4688"/>
            </a:avLst>
          </a:prstGeom>
          <a:solidFill>
            <a:srgbClr val="1A1D29"/>
          </a:solidFill>
          <a:ln w="254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897880" y="2606040"/>
            <a:ext cx="731520" cy="731520"/>
          </a:xfrm>
          <a:prstGeom prst="ellipse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897880" y="260604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4846320" y="352044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846320" y="4114800"/>
            <a:ext cx="2834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app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deploy to Vercel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7955280" y="35661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800" dirty="0"/>
          </a:p>
        </p:txBody>
      </p:sp>
      <p:sp>
        <p:nvSpPr>
          <p:cNvPr id="18" name="Shape 16"/>
          <p:cNvSpPr/>
          <p:nvPr/>
        </p:nvSpPr>
        <p:spPr>
          <a:xfrm>
            <a:off x="8503920" y="2377440"/>
            <a:ext cx="3383280" cy="2926080"/>
          </a:xfrm>
          <a:prstGeom prst="roundRect">
            <a:avLst>
              <a:gd name="adj" fmla="val 4688"/>
            </a:avLst>
          </a:prstGeom>
          <a:solidFill>
            <a:srgbClr val="1A1D29"/>
          </a:solidFill>
          <a:ln w="25400">
            <a:solidFill>
              <a:srgbClr val="FF5C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9829800" y="2606040"/>
            <a:ext cx="731520" cy="731520"/>
          </a:xfrm>
          <a:prstGeom prst="ellipse">
            <a:avLst/>
          </a:prstGeom>
          <a:solidFill>
            <a:srgbClr val="FF5CA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9829800" y="260604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8778240" y="352044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Cowork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8778240" y="4114800"/>
            <a:ext cx="2834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Submit to App Store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via Chrome plugin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 → App in a Day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0972800" y="6492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10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B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5486400" cy="5486400"/>
          </a:xfrm>
          <a:prstGeom prst="ellipse">
            <a:avLst/>
          </a:prstGeom>
          <a:solidFill>
            <a:srgbClr val="7C5CFF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8686800" y="3657600"/>
            <a:ext cx="5486400" cy="5486400"/>
          </a:xfrm>
          <a:prstGeom prst="ellipse">
            <a:avLst/>
          </a:prstGeom>
          <a:solidFill>
            <a:srgbClr val="00D4FF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48640" y="548640"/>
            <a:ext cx="731520" cy="731520"/>
          </a:xfrm>
          <a:prstGeom prst="ellipse">
            <a:avLst/>
          </a:prstGeom>
          <a:solidFill>
            <a:srgbClr val="7C5C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54864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463040" y="50292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Refine the idea in Claude Chat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1463040" y="105156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TOOL: CLAUDE CHAT  ·  TIME: 30–60 MIN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173736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rough idea, let Claude push back, then iterate on a single-file HTML mockup until it feels right.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48640" y="2651760"/>
            <a:ext cx="5394960" cy="914400"/>
          </a:xfrm>
          <a:prstGeom prst="rect">
            <a:avLst/>
          </a:prstGeom>
          <a:solidFill>
            <a:srgbClr val="1A1D29"/>
          </a:solidFill>
          <a:ln w="12700">
            <a:solidFill>
              <a:srgbClr val="7C5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31520" y="2880360"/>
            <a:ext cx="457200" cy="457200"/>
          </a:xfrm>
          <a:prstGeom prst="ellipse">
            <a:avLst/>
          </a:prstGeom>
          <a:solidFill>
            <a:srgbClr val="7C5CF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31520" y="28803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25880" y="283464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a 2–3 sentence idea description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217920" y="2651760"/>
            <a:ext cx="5394960" cy="914400"/>
          </a:xfrm>
          <a:prstGeom prst="rect">
            <a:avLst/>
          </a:prstGeom>
          <a:solidFill>
            <a:srgbClr val="1A1D29"/>
          </a:solidFill>
          <a:ln w="12700">
            <a:solidFill>
              <a:srgbClr val="7C5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400800" y="2880360"/>
            <a:ext cx="457200" cy="457200"/>
          </a:xfrm>
          <a:prstGeom prst="ellipse">
            <a:avLst/>
          </a:prstGeom>
          <a:solidFill>
            <a:srgbClr val="7C5CF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400800" y="28803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995160" y="283464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Iterate in chat — let Claude refine the concept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48640" y="3749040"/>
            <a:ext cx="5394960" cy="914400"/>
          </a:xfrm>
          <a:prstGeom prst="rect">
            <a:avLst/>
          </a:prstGeom>
          <a:solidFill>
            <a:srgbClr val="1A1D29"/>
          </a:solidFill>
          <a:ln w="12700">
            <a:solidFill>
              <a:srgbClr val="7C5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731520" y="3977640"/>
            <a:ext cx="457200" cy="457200"/>
          </a:xfrm>
          <a:prstGeom prst="ellipse">
            <a:avLst/>
          </a:prstGeom>
          <a:solidFill>
            <a:srgbClr val="7C5CF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31520" y="39776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25880" y="393192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for a single-file HTML mockup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6217920" y="3749040"/>
            <a:ext cx="5394960" cy="914400"/>
          </a:xfrm>
          <a:prstGeom prst="rect">
            <a:avLst/>
          </a:prstGeom>
          <a:solidFill>
            <a:srgbClr val="1A1D29"/>
          </a:solidFill>
          <a:ln w="12700">
            <a:solidFill>
              <a:srgbClr val="7C5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6400800" y="3977640"/>
            <a:ext cx="457200" cy="457200"/>
          </a:xfrm>
          <a:prstGeom prst="ellipse">
            <a:avLst/>
          </a:prstGeom>
          <a:solidFill>
            <a:srgbClr val="7C5CF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400800" y="39776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995160" y="393192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folder in ~/Developer/&lt;project&gt;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4846320"/>
            <a:ext cx="5394960" cy="914400"/>
          </a:xfrm>
          <a:prstGeom prst="rect">
            <a:avLst/>
          </a:prstGeom>
          <a:solidFill>
            <a:srgbClr val="1A1D29"/>
          </a:solidFill>
          <a:ln w="12700">
            <a:solidFill>
              <a:srgbClr val="7C5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731520" y="5074920"/>
            <a:ext cx="457200" cy="457200"/>
          </a:xfrm>
          <a:prstGeom prst="ellipse">
            <a:avLst/>
          </a:prstGeom>
          <a:solidFill>
            <a:srgbClr val="7C5CF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731520" y="50749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325880" y="502920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Claude to package it (README + starter files)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6217920" y="4846320"/>
            <a:ext cx="5394960" cy="914400"/>
          </a:xfrm>
          <a:prstGeom prst="rect">
            <a:avLst/>
          </a:prstGeom>
          <a:solidFill>
            <a:srgbClr val="1A1D29"/>
          </a:solidFill>
          <a:ln w="12700">
            <a:solidFill>
              <a:srgbClr val="7C5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400800" y="5074920"/>
            <a:ext cx="457200" cy="457200"/>
          </a:xfrm>
          <a:prstGeom prst="ellipse">
            <a:avLst/>
          </a:prstGeom>
          <a:solidFill>
            <a:srgbClr val="7C5CF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400800" y="50749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6995160" y="502920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 generated files into the project folder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 → App in a Day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10972800" y="6492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10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B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5486400" cy="5486400"/>
          </a:xfrm>
          <a:prstGeom prst="ellipse">
            <a:avLst/>
          </a:prstGeom>
          <a:solidFill>
            <a:srgbClr val="00D4FF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8686800" y="3657600"/>
            <a:ext cx="5486400" cy="5486400"/>
          </a:xfrm>
          <a:prstGeom prst="ellipse">
            <a:avLst/>
          </a:prstGeom>
          <a:solidFill>
            <a:srgbClr val="00D4FF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48640" y="548640"/>
            <a:ext cx="731520" cy="731520"/>
          </a:xfrm>
          <a:prstGeom prst="ellipse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54864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A0B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463040" y="50292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&amp; deploy with Claude Code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1463040" y="105156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TOOL: CLAUDE CODE  ·  TIME: 1–4 HOURS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173736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Claude Code at your folder. Code scaffolds the app, wires services, and pushes it live via GitHub + Vercel.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48640" y="2651760"/>
            <a:ext cx="5394960" cy="914400"/>
          </a:xfrm>
          <a:prstGeom prst="rect">
            <a:avLst/>
          </a:prstGeom>
          <a:solidFill>
            <a:srgbClr val="1A1D29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31520" y="2880360"/>
            <a:ext cx="457200" cy="457200"/>
          </a:xfrm>
          <a:prstGeom prst="ellipse">
            <a:avLst/>
          </a:prstGeom>
          <a:solidFill>
            <a:srgbClr val="00D4F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31520" y="28803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25880" y="283464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Claude Code, link your project folder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217920" y="2651760"/>
            <a:ext cx="5394960" cy="914400"/>
          </a:xfrm>
          <a:prstGeom prst="rect">
            <a:avLst/>
          </a:prstGeom>
          <a:solidFill>
            <a:srgbClr val="1A1D29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400800" y="2880360"/>
            <a:ext cx="457200" cy="457200"/>
          </a:xfrm>
          <a:prstGeom prst="ellipse">
            <a:avLst/>
          </a:prstGeom>
          <a:solidFill>
            <a:srgbClr val="00D4F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400800" y="28803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995160" y="283464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Code develop from your README + starters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48640" y="3749040"/>
            <a:ext cx="5394960" cy="914400"/>
          </a:xfrm>
          <a:prstGeom prst="rect">
            <a:avLst/>
          </a:prstGeom>
          <a:solidFill>
            <a:srgbClr val="1A1D29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731520" y="3977640"/>
            <a:ext cx="457200" cy="457200"/>
          </a:xfrm>
          <a:prstGeom prst="ellipse">
            <a:avLst/>
          </a:prstGeom>
          <a:solidFill>
            <a:srgbClr val="00D4F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31520" y="39776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25880" y="393192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Screenshot GitHub → share with Code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6217920" y="3749040"/>
            <a:ext cx="5394960" cy="914400"/>
          </a:xfrm>
          <a:prstGeom prst="rect">
            <a:avLst/>
          </a:prstGeom>
          <a:solidFill>
            <a:srgbClr val="1A1D29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6400800" y="3977640"/>
            <a:ext cx="457200" cy="457200"/>
          </a:xfrm>
          <a:prstGeom prst="ellipse">
            <a:avLst/>
          </a:prstGeom>
          <a:solidFill>
            <a:srgbClr val="00D4F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400800" y="39776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995160" y="393192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Screenshot Vercel → share with Code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4846320"/>
            <a:ext cx="5394960" cy="914400"/>
          </a:xfrm>
          <a:prstGeom prst="rect">
            <a:avLst/>
          </a:prstGeom>
          <a:solidFill>
            <a:srgbClr val="1A1D29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731520" y="5074920"/>
            <a:ext cx="457200" cy="457200"/>
          </a:xfrm>
          <a:prstGeom prst="ellipse">
            <a:avLst/>
          </a:prstGeom>
          <a:solidFill>
            <a:srgbClr val="00D4F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731520" y="50749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325880" y="502920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creates the repo, pushes, connects Vercel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6217920" y="4846320"/>
            <a:ext cx="5394960" cy="914400"/>
          </a:xfrm>
          <a:prstGeom prst="rect">
            <a:avLst/>
          </a:prstGeom>
          <a:solidFill>
            <a:srgbClr val="1A1D29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400800" y="5074920"/>
            <a:ext cx="457200" cy="457200"/>
          </a:xfrm>
          <a:prstGeom prst="ellipse">
            <a:avLst/>
          </a:prstGeom>
          <a:solidFill>
            <a:srgbClr val="00D4F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400800" y="50749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6995160" y="502920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the live URL works — then iterate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 → App in a Day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10972800" y="6492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10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B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5486400" cy="5486400"/>
          </a:xfrm>
          <a:prstGeom prst="ellipse">
            <a:avLst/>
          </a:prstGeom>
          <a:solidFill>
            <a:srgbClr val="FF5CA8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8686800" y="3657600"/>
            <a:ext cx="5486400" cy="5486400"/>
          </a:xfrm>
          <a:prstGeom prst="ellipse">
            <a:avLst/>
          </a:prstGeom>
          <a:solidFill>
            <a:srgbClr val="00D4FF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48640" y="548640"/>
            <a:ext cx="731520" cy="731520"/>
          </a:xfrm>
          <a:prstGeom prst="ellipse">
            <a:avLst/>
          </a:prstGeom>
          <a:solidFill>
            <a:srgbClr val="FF5CA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54864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463040" y="50292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 to the App Store with Cowork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1463040" y="105156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FF5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TOOL: COWORK + CLAUDE IN CHROME  ·  REQUIRES DEVELOPER LICENSE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173736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needed for native iOS apps. Cowork + Claude in Chrome fills out App Store Connect submission forms for you.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48640" y="2651760"/>
            <a:ext cx="5394960" cy="914400"/>
          </a:xfrm>
          <a:prstGeom prst="rect">
            <a:avLst/>
          </a:prstGeom>
          <a:solidFill>
            <a:srgbClr val="1A1D29"/>
          </a:solidFill>
          <a:ln w="12700">
            <a:solidFill>
              <a:srgbClr val="FF5C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31520" y="2880360"/>
            <a:ext cx="457200" cy="457200"/>
          </a:xfrm>
          <a:prstGeom prst="ellipse">
            <a:avLst/>
          </a:prstGeom>
          <a:solidFill>
            <a:srgbClr val="FF5CA8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31520" y="28803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25880" y="283464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Apple Developer Program license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217920" y="2651760"/>
            <a:ext cx="5394960" cy="914400"/>
          </a:xfrm>
          <a:prstGeom prst="rect">
            <a:avLst/>
          </a:prstGeom>
          <a:solidFill>
            <a:srgbClr val="1A1D29"/>
          </a:solidFill>
          <a:ln w="12700">
            <a:solidFill>
              <a:srgbClr val="FF5C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400800" y="2880360"/>
            <a:ext cx="457200" cy="457200"/>
          </a:xfrm>
          <a:prstGeom prst="ellipse">
            <a:avLst/>
          </a:prstGeom>
          <a:solidFill>
            <a:srgbClr val="FF5CA8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400800" y="28803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995160" y="283464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Cowork + Claude in Chrome plugin installed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48640" y="3749040"/>
            <a:ext cx="5394960" cy="914400"/>
          </a:xfrm>
          <a:prstGeom prst="rect">
            <a:avLst/>
          </a:prstGeom>
          <a:solidFill>
            <a:srgbClr val="1A1D29"/>
          </a:solidFill>
          <a:ln w="12700">
            <a:solidFill>
              <a:srgbClr val="FF5C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731520" y="3977640"/>
            <a:ext cx="457200" cy="457200"/>
          </a:xfrm>
          <a:prstGeom prst="ellipse">
            <a:avLst/>
          </a:prstGeom>
          <a:solidFill>
            <a:srgbClr val="FF5CA8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31520" y="39776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25880" y="393192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 builds the iOS target / wrapper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6217920" y="3749040"/>
            <a:ext cx="5394960" cy="914400"/>
          </a:xfrm>
          <a:prstGeom prst="rect">
            <a:avLst/>
          </a:prstGeom>
          <a:solidFill>
            <a:srgbClr val="1A1D29"/>
          </a:solidFill>
          <a:ln w="12700">
            <a:solidFill>
              <a:srgbClr val="FF5C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6400800" y="3977640"/>
            <a:ext cx="457200" cy="457200"/>
          </a:xfrm>
          <a:prstGeom prst="ellipse">
            <a:avLst/>
          </a:prstGeom>
          <a:solidFill>
            <a:srgbClr val="FF5CA8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400800" y="39776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995160" y="393192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App Store Connect in Chrome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4846320"/>
            <a:ext cx="5394960" cy="914400"/>
          </a:xfrm>
          <a:prstGeom prst="rect">
            <a:avLst/>
          </a:prstGeom>
          <a:solidFill>
            <a:srgbClr val="1A1D29"/>
          </a:solidFill>
          <a:ln w="12700">
            <a:solidFill>
              <a:srgbClr val="FF5C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731520" y="5074920"/>
            <a:ext cx="457200" cy="457200"/>
          </a:xfrm>
          <a:prstGeom prst="ellipse">
            <a:avLst/>
          </a:prstGeom>
          <a:solidFill>
            <a:srgbClr val="FF5CA8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731520" y="50749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325880" y="502920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Cowork fills metadata, screenshots, keywords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6217920" y="4846320"/>
            <a:ext cx="5394960" cy="914400"/>
          </a:xfrm>
          <a:prstGeom prst="rect">
            <a:avLst/>
          </a:prstGeom>
          <a:solidFill>
            <a:srgbClr val="1A1D29"/>
          </a:solidFill>
          <a:ln w="12700">
            <a:solidFill>
              <a:srgbClr val="FF5C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400800" y="5074920"/>
            <a:ext cx="457200" cy="457200"/>
          </a:xfrm>
          <a:prstGeom prst="ellipse">
            <a:avLst/>
          </a:prstGeom>
          <a:solidFill>
            <a:srgbClr val="FF5CA8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400800" y="50749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6995160" y="502920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Submit for App Store review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 → App in a Day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10972800" y="6492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10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B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5486400" cy="5486400"/>
          </a:xfrm>
          <a:prstGeom prst="ellipse">
            <a:avLst/>
          </a:prstGeom>
          <a:solidFill>
            <a:srgbClr val="7C5CFF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8686800" y="3657600"/>
            <a:ext cx="5486400" cy="5486400"/>
          </a:xfrm>
          <a:prstGeom prst="ellipse">
            <a:avLst/>
          </a:prstGeom>
          <a:solidFill>
            <a:srgbClr val="00D4FF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45720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the tools</a:t>
            </a:r>
          </a:p>
        </p:txBody>
      </p:sp>
      <p:sp>
        <p:nvSpPr>
          <p:cNvPr id="5" name="Text 3"/>
          <p:cNvSpPr/>
          <p:nvPr/>
        </p:nvSpPr>
        <p:spPr>
          <a:xfrm>
            <a:off x="548640" y="118872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9AA3B2"/>
                </a:solidFill>
                <a:latin typeface="Calibri" pitchFamily="34" charset="0"/>
              </a:rPr>
              <a:t>Three add-ins. Click the URL or copy it into your browser.</a:t>
            </a:r>
          </a:p>
        </p:txBody>
      </p:sp>
      <p:sp>
        <p:nvSpPr>
          <p:cNvPr id="6" name="Shape 4"/>
          <p:cNvSpPr/>
          <p:nvPr/>
        </p:nvSpPr>
        <p:spPr>
          <a:xfrm>
            <a:off x="548640" y="2011680"/>
            <a:ext cx="3566160" cy="4023360"/>
          </a:xfrm>
          <a:prstGeom prst="rect">
            <a:avLst/>
          </a:prstGeom>
          <a:solidFill>
            <a:srgbClr val="1A1D29"/>
          </a:solidFill>
          <a:ln w="12700">
            <a:solidFill>
              <a:srgbClr val="7C5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48640" y="2011680"/>
            <a:ext cx="3566160" cy="73152"/>
          </a:xfrm>
          <a:prstGeom prst="rect">
            <a:avLst/>
          </a:prstGeom>
          <a:solidFill>
            <a:srgbClr val="7C5C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22960" y="22860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7C5CFF"/>
                </a:solidFill>
                <a:latin typeface="Calibri" pitchFamily="34" charset="0"/>
              </a:rPr>
              <a:t>BROWSER EXTENSION</a:t>
            </a:r>
          </a:p>
        </p:txBody>
      </p:sp>
      <p:sp>
        <p:nvSpPr>
          <p:cNvPr id="9" name="Text 7"/>
          <p:cNvSpPr/>
          <p:nvPr/>
        </p:nvSpPr>
        <p:spPr>
          <a:xfrm>
            <a:off x="822960" y="274320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8ECF3"/>
                </a:solidFill>
                <a:latin typeface="Calibri" pitchFamily="34" charset="0"/>
              </a:rPr>
              <a:t>Claude for Chrome</a:t>
            </a:r>
          </a:p>
        </p:txBody>
      </p:sp>
      <p:sp>
        <p:nvSpPr>
          <p:cNvPr id="10" name="Text 8"/>
          <p:cNvSpPr/>
          <p:nvPr/>
        </p:nvSpPr>
        <p:spPr>
          <a:xfrm>
            <a:off x="822960" y="3520440"/>
            <a:ext cx="32004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AA3B2"/>
                </a:solidFill>
                <a:latin typeface="Calibri" pitchFamily="34" charset="0"/>
              </a:rPr>
              <a:t>Side-panel Claude that reads, clicks, and navigates the web with you. Required for Cowork App Store submissions.</a:t>
            </a:r>
          </a:p>
          <a:p>
            <a:pPr marL="0" indent="0">
              <a:buNone/>
            </a:pPr>
            <a:endParaRPr lang="en-US" sz="600"/>
          </a:p>
          <a:p>
            <a:pPr marL="0" indent="0">
              <a:buNone/>
            </a:pPr>
            <a:r>
              <a:rPr lang="en-US" sz="1100" b="1" u="sng" dirty="0">
                <a:solidFill>
                  <a:srgbClr val="7C5CFF"/>
                </a:solidFill>
                <a:latin typeface="Consolas" pitchFamily="49" charset="0"/>
              </a:rPr>
              <a:t>chromewebstore.google.com/detail/claude/fcoeoabgfenejglbffodgkkbkcdhcgfn</a:t>
            </a:r>
          </a:p>
        </p:txBody>
      </p:sp>
      <p:sp>
        <p:nvSpPr>
          <p:cNvPr id="11" name="Shape 9"/>
          <p:cNvSpPr/>
          <p:nvPr/>
        </p:nvSpPr>
        <p:spPr>
          <a:xfrm>
            <a:off x="4389120" y="2011680"/>
            <a:ext cx="3566160" cy="4023360"/>
          </a:xfrm>
          <a:prstGeom prst="rect">
            <a:avLst/>
          </a:prstGeom>
          <a:solidFill>
            <a:srgbClr val="1A1D29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389120" y="2011680"/>
            <a:ext cx="3566160" cy="73152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663440" y="22860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7C5CFF"/>
                </a:solidFill>
                <a:latin typeface="Calibri" pitchFamily="34" charset="0"/>
              </a:rPr>
              <a:t>MICROSOFT 365 ADD-IN</a:t>
            </a:r>
          </a:p>
        </p:txBody>
      </p:sp>
      <p:sp>
        <p:nvSpPr>
          <p:cNvPr id="14" name="Text 12"/>
          <p:cNvSpPr/>
          <p:nvPr/>
        </p:nvSpPr>
        <p:spPr>
          <a:xfrm>
            <a:off x="4663440" y="274320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8ECF3"/>
                </a:solidFill>
                <a:latin typeface="Calibri" pitchFamily="34" charset="0"/>
              </a:rPr>
              <a:t>Claude for Excel</a:t>
            </a:r>
          </a:p>
        </p:txBody>
      </p:sp>
      <p:sp>
        <p:nvSpPr>
          <p:cNvPr id="15" name="Text 13"/>
          <p:cNvSpPr/>
          <p:nvPr/>
        </p:nvSpPr>
        <p:spPr>
          <a:xfrm>
            <a:off x="4663440" y="3520440"/>
            <a:ext cx="32004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AA3B2"/>
                </a:solidFill>
                <a:latin typeface="Calibri" pitchFamily="34" charset="0"/>
              </a:rPr>
              <a:t>Analyze workbooks, build models, and debug formulas inside Excel. Pro, Max, Team, or Enterprise.</a:t>
            </a:r>
          </a:p>
          <a:p>
            <a:pPr marL="0" indent="0">
              <a:buNone/>
            </a:pPr>
            <a:endParaRPr lang="en-US" sz="600"/>
          </a:p>
          <a:p>
            <a:pPr marL="0" indent="0">
              <a:buNone/>
            </a:pPr>
            <a:r>
              <a:rPr lang="en-US" sz="1100" b="1" u="sng" dirty="0">
                <a:solidFill>
                  <a:srgbClr val="7C5CFF"/>
                </a:solidFill>
                <a:latin typeface="Consolas" pitchFamily="49" charset="0"/>
              </a:rPr>
              <a:t>marketplace.microsoft.com/en-us/product/saas/wa200009404</a:t>
            </a:r>
          </a:p>
        </p:txBody>
      </p:sp>
      <p:sp>
        <p:nvSpPr>
          <p:cNvPr id="16" name="Shape 14"/>
          <p:cNvSpPr/>
          <p:nvPr/>
        </p:nvSpPr>
        <p:spPr>
          <a:xfrm>
            <a:off x="8229600" y="2011680"/>
            <a:ext cx="3566160" cy="4023360"/>
          </a:xfrm>
          <a:prstGeom prst="rect">
            <a:avLst/>
          </a:prstGeom>
          <a:solidFill>
            <a:srgbClr val="1A1D29"/>
          </a:solidFill>
          <a:ln w="12700">
            <a:solidFill>
              <a:srgbClr val="FF5C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8229600" y="2011680"/>
            <a:ext cx="3566160" cy="73152"/>
          </a:xfrm>
          <a:prstGeom prst="rect">
            <a:avLst/>
          </a:prstGeom>
          <a:solidFill>
            <a:srgbClr val="FF5CA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503920" y="22860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7C5CFF"/>
                </a:solidFill>
                <a:latin typeface="Calibri" pitchFamily="34" charset="0"/>
              </a:rPr>
              <a:t>MICROSOFT 365 ADD-IN</a:t>
            </a:r>
          </a:p>
        </p:txBody>
      </p:sp>
      <p:sp>
        <p:nvSpPr>
          <p:cNvPr id="19" name="Text 17"/>
          <p:cNvSpPr/>
          <p:nvPr/>
        </p:nvSpPr>
        <p:spPr>
          <a:xfrm>
            <a:off x="8503920" y="274320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8ECF3"/>
                </a:solidFill>
                <a:latin typeface="Calibri" pitchFamily="34" charset="0"/>
              </a:rPr>
              <a:t>Claude for PowerPoint</a:t>
            </a:r>
          </a:p>
        </p:txBody>
      </p:sp>
      <p:sp>
        <p:nvSpPr>
          <p:cNvPr id="20" name="Text 18"/>
          <p:cNvSpPr/>
          <p:nvPr/>
        </p:nvSpPr>
        <p:spPr>
          <a:xfrm>
            <a:off x="8503920" y="3520440"/>
            <a:ext cx="32004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AA3B2"/>
                </a:solidFill>
                <a:latin typeface="Calibri" pitchFamily="34" charset="0"/>
              </a:rPr>
              <a:t>Build and edit decks that respect your template's fonts, colors, and slide masters. Pro, Max, Team, or Enterprise.</a:t>
            </a:r>
          </a:p>
          <a:p>
            <a:pPr marL="0" indent="0">
              <a:buNone/>
            </a:pPr>
            <a:endParaRPr lang="en-US" sz="600"/>
          </a:p>
          <a:p>
            <a:pPr marL="0" indent="0">
              <a:buNone/>
            </a:pPr>
            <a:r>
              <a:rPr lang="en-US" sz="1100" b="1" u="sng" dirty="0">
                <a:solidFill>
                  <a:srgbClr val="7C5CFF"/>
                </a:solidFill>
                <a:latin typeface="Consolas" pitchFamily="49" charset="0"/>
              </a:rPr>
              <a:t>marketplace.microsoft.com/en-us/product/office/wa200010001</a:t>
            </a:r>
          </a:p>
        </p:txBody>
      </p:sp>
      <p:sp>
        <p:nvSpPr>
          <p:cNvPr id="21" name="Text 19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 → App in a Day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0972800" y="6492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10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913454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B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5486400" cy="5486400"/>
          </a:xfrm>
          <a:prstGeom prst="ellipse">
            <a:avLst/>
          </a:prstGeom>
          <a:solidFill>
            <a:srgbClr val="7C5CFF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8686800" y="3657600"/>
            <a:ext cx="5486400" cy="5486400"/>
          </a:xfrm>
          <a:prstGeom prst="ellipse">
            <a:avLst/>
          </a:prstGeom>
          <a:solidFill>
            <a:srgbClr val="00D4FF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36576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one-page checklist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371600"/>
            <a:ext cx="3566160" cy="4754880"/>
          </a:xfrm>
          <a:prstGeom prst="rect">
            <a:avLst/>
          </a:prstGeom>
          <a:solidFill>
            <a:srgbClr val="1A1D29"/>
          </a:solidFill>
          <a:ln w="12700">
            <a:solidFill>
              <a:srgbClr val="7C5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371600"/>
            <a:ext cx="3566160" cy="548640"/>
          </a:xfrm>
          <a:prstGeom prst="rect">
            <a:avLst/>
          </a:prstGeom>
          <a:solidFill>
            <a:srgbClr val="7C5C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31520" y="137160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 — Chat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822960" y="2176272"/>
            <a:ext cx="274320" cy="274320"/>
          </a:xfrm>
          <a:prstGeom prst="rect">
            <a:avLst/>
          </a:prstGeom>
          <a:solidFill>
            <a:srgbClr val="0A0B14"/>
          </a:solidFill>
          <a:ln w="12700">
            <a:solidFill>
              <a:srgbClr val="7C5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234440" y="21031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 description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822960" y="2770632"/>
            <a:ext cx="274320" cy="274320"/>
          </a:xfrm>
          <a:prstGeom prst="rect">
            <a:avLst/>
          </a:prstGeom>
          <a:solidFill>
            <a:srgbClr val="0A0B14"/>
          </a:solidFill>
          <a:ln w="12700">
            <a:solidFill>
              <a:srgbClr val="7C5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234440" y="269748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Refine in chat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822960" y="3364992"/>
            <a:ext cx="274320" cy="274320"/>
          </a:xfrm>
          <a:prstGeom prst="rect">
            <a:avLst/>
          </a:prstGeom>
          <a:solidFill>
            <a:srgbClr val="0A0B14"/>
          </a:solidFill>
          <a:ln w="12700">
            <a:solidFill>
              <a:srgbClr val="7C5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234440" y="32918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HTML mockup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822960" y="3959352"/>
            <a:ext cx="274320" cy="274320"/>
          </a:xfrm>
          <a:prstGeom prst="rect">
            <a:avLst/>
          </a:prstGeom>
          <a:solidFill>
            <a:srgbClr val="0A0B14"/>
          </a:solidFill>
          <a:ln w="12700">
            <a:solidFill>
              <a:srgbClr val="7C5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234440" y="38862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~/Developer folder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822960" y="4553712"/>
            <a:ext cx="274320" cy="274320"/>
          </a:xfrm>
          <a:prstGeom prst="rect">
            <a:avLst/>
          </a:prstGeom>
          <a:solidFill>
            <a:srgbClr val="0A0B14"/>
          </a:solidFill>
          <a:ln w="12700">
            <a:solidFill>
              <a:srgbClr val="7C5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234440" y="44805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Package files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822960" y="5148072"/>
            <a:ext cx="274320" cy="274320"/>
          </a:xfrm>
          <a:prstGeom prst="rect">
            <a:avLst/>
          </a:prstGeom>
          <a:solidFill>
            <a:srgbClr val="0A0B14"/>
          </a:solidFill>
          <a:ln w="12700">
            <a:solidFill>
              <a:srgbClr val="7C5C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234440" y="50749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 to folder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389120" y="1371600"/>
            <a:ext cx="3566160" cy="4754880"/>
          </a:xfrm>
          <a:prstGeom prst="rect">
            <a:avLst/>
          </a:prstGeom>
          <a:solidFill>
            <a:srgbClr val="1A1D29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389120" y="1371600"/>
            <a:ext cx="3566160" cy="54864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572000" y="137160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 — Code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4663440" y="2176272"/>
            <a:ext cx="274320" cy="274320"/>
          </a:xfrm>
          <a:prstGeom prst="rect">
            <a:avLst/>
          </a:prstGeom>
          <a:solidFill>
            <a:srgbClr val="0A0B14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074920" y="21031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 folder in Code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4663440" y="2770632"/>
            <a:ext cx="274320" cy="274320"/>
          </a:xfrm>
          <a:prstGeom prst="rect">
            <a:avLst/>
          </a:prstGeom>
          <a:solidFill>
            <a:srgbClr val="0A0B14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074920" y="269748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from README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4663440" y="3364992"/>
            <a:ext cx="274320" cy="274320"/>
          </a:xfrm>
          <a:prstGeom prst="rect">
            <a:avLst/>
          </a:prstGeom>
          <a:solidFill>
            <a:srgbClr val="0A0B14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074920" y="32918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 screenshot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4663440" y="3959352"/>
            <a:ext cx="274320" cy="274320"/>
          </a:xfrm>
          <a:prstGeom prst="rect">
            <a:avLst/>
          </a:prstGeom>
          <a:solidFill>
            <a:srgbClr val="0A0B14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5074920" y="38862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Vercel screenshot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4663440" y="4553712"/>
            <a:ext cx="274320" cy="274320"/>
          </a:xfrm>
          <a:prstGeom prst="rect">
            <a:avLst/>
          </a:prstGeom>
          <a:solidFill>
            <a:srgbClr val="0A0B14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5074920" y="44805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 + deploy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4663440" y="5148072"/>
            <a:ext cx="274320" cy="274320"/>
          </a:xfrm>
          <a:prstGeom prst="rect">
            <a:avLst/>
          </a:prstGeom>
          <a:solidFill>
            <a:srgbClr val="0A0B14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5074920" y="50749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live URL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8229600" y="1371600"/>
            <a:ext cx="3566160" cy="4754880"/>
          </a:xfrm>
          <a:prstGeom prst="rect">
            <a:avLst/>
          </a:prstGeom>
          <a:solidFill>
            <a:srgbClr val="1A1D29"/>
          </a:solidFill>
          <a:ln w="12700">
            <a:solidFill>
              <a:srgbClr val="FF5C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8229600" y="1371600"/>
            <a:ext cx="3566160" cy="548640"/>
          </a:xfrm>
          <a:prstGeom prst="rect">
            <a:avLst/>
          </a:prstGeom>
          <a:solidFill>
            <a:srgbClr val="FF5CA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8412480" y="137160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 — Cowork</a:t>
            </a:r>
            <a:endParaRPr lang="en-US" sz="1800" dirty="0"/>
          </a:p>
        </p:txBody>
      </p:sp>
      <p:sp>
        <p:nvSpPr>
          <p:cNvPr id="38" name="Shape 36"/>
          <p:cNvSpPr/>
          <p:nvPr/>
        </p:nvSpPr>
        <p:spPr>
          <a:xfrm>
            <a:off x="8503920" y="2176272"/>
            <a:ext cx="274320" cy="274320"/>
          </a:xfrm>
          <a:prstGeom prst="rect">
            <a:avLst/>
          </a:prstGeom>
          <a:solidFill>
            <a:srgbClr val="0A0B14"/>
          </a:solidFill>
          <a:ln w="12700">
            <a:solidFill>
              <a:srgbClr val="FF5C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8915400" y="21031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 license</a:t>
            </a:r>
            <a:endParaRPr lang="en-US" sz="1300" dirty="0"/>
          </a:p>
        </p:txBody>
      </p:sp>
      <p:sp>
        <p:nvSpPr>
          <p:cNvPr id="40" name="Shape 38"/>
          <p:cNvSpPr/>
          <p:nvPr/>
        </p:nvSpPr>
        <p:spPr>
          <a:xfrm>
            <a:off x="8503920" y="2770632"/>
            <a:ext cx="274320" cy="274320"/>
          </a:xfrm>
          <a:prstGeom prst="rect">
            <a:avLst/>
          </a:prstGeom>
          <a:solidFill>
            <a:srgbClr val="0A0B14"/>
          </a:solidFill>
          <a:ln w="12700">
            <a:solidFill>
              <a:srgbClr val="FF5C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8915400" y="269748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Cowork + Chrome</a:t>
            </a:r>
            <a:endParaRPr lang="en-US" sz="1300" dirty="0"/>
          </a:p>
        </p:txBody>
      </p:sp>
      <p:sp>
        <p:nvSpPr>
          <p:cNvPr id="42" name="Shape 40"/>
          <p:cNvSpPr/>
          <p:nvPr/>
        </p:nvSpPr>
        <p:spPr>
          <a:xfrm>
            <a:off x="8503920" y="3364992"/>
            <a:ext cx="274320" cy="274320"/>
          </a:xfrm>
          <a:prstGeom prst="rect">
            <a:avLst/>
          </a:prstGeom>
          <a:solidFill>
            <a:srgbClr val="0A0B14"/>
          </a:solidFill>
          <a:ln w="12700">
            <a:solidFill>
              <a:srgbClr val="FF5C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8915400" y="32918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iOS target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8503920" y="3959352"/>
            <a:ext cx="274320" cy="274320"/>
          </a:xfrm>
          <a:prstGeom prst="rect">
            <a:avLst/>
          </a:prstGeom>
          <a:solidFill>
            <a:srgbClr val="0A0B14"/>
          </a:solidFill>
          <a:ln w="12700">
            <a:solidFill>
              <a:srgbClr val="FF5C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8915400" y="38862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ASC in Chrome</a:t>
            </a:r>
            <a:endParaRPr lang="en-US" sz="1300" dirty="0"/>
          </a:p>
        </p:txBody>
      </p:sp>
      <p:sp>
        <p:nvSpPr>
          <p:cNvPr id="46" name="Shape 44"/>
          <p:cNvSpPr/>
          <p:nvPr/>
        </p:nvSpPr>
        <p:spPr>
          <a:xfrm>
            <a:off x="8503920" y="4553712"/>
            <a:ext cx="274320" cy="274320"/>
          </a:xfrm>
          <a:prstGeom prst="rect">
            <a:avLst/>
          </a:prstGeom>
          <a:solidFill>
            <a:srgbClr val="0A0B14"/>
          </a:solidFill>
          <a:ln w="12700">
            <a:solidFill>
              <a:srgbClr val="FF5C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8915400" y="44805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 submission</a:t>
            </a:r>
            <a:endParaRPr lang="en-US" sz="1300" dirty="0"/>
          </a:p>
        </p:txBody>
      </p:sp>
      <p:sp>
        <p:nvSpPr>
          <p:cNvPr id="48" name="Shape 46"/>
          <p:cNvSpPr/>
          <p:nvPr/>
        </p:nvSpPr>
        <p:spPr>
          <a:xfrm>
            <a:off x="8503920" y="5148072"/>
            <a:ext cx="274320" cy="274320"/>
          </a:xfrm>
          <a:prstGeom prst="rect">
            <a:avLst/>
          </a:prstGeom>
          <a:solidFill>
            <a:srgbClr val="0A0B14"/>
          </a:solidFill>
          <a:ln w="12700">
            <a:solidFill>
              <a:srgbClr val="FF5C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8915400" y="50749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Submit for review</a:t>
            </a:r>
            <a:endParaRPr lang="en-US" sz="1300" dirty="0"/>
          </a:p>
        </p:txBody>
      </p:sp>
      <p:sp>
        <p:nvSpPr>
          <p:cNvPr id="50" name="Text 48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 → App in a Day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10972800" y="6492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10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B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5486400" cy="5486400"/>
          </a:xfrm>
          <a:prstGeom prst="ellipse">
            <a:avLst/>
          </a:prstGeom>
          <a:solidFill>
            <a:srgbClr val="7C5CFF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8686800" y="3657600"/>
            <a:ext cx="5486400" cy="5486400"/>
          </a:xfrm>
          <a:prstGeom prst="ellipse">
            <a:avLst/>
          </a:prstGeom>
          <a:solidFill>
            <a:srgbClr val="00D4FF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E8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build yours.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i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one idea. Open Claude Chat. Run the playbook.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411480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9AA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hardest part of this workflow is starting. Everything after Step 1 is just iteration.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31520" y="5394960"/>
            <a:ext cx="3108960" cy="640080"/>
          </a:xfrm>
          <a:prstGeom prst="roundRect">
            <a:avLst>
              <a:gd name="adj" fmla="val 14286"/>
            </a:avLst>
          </a:prstGeom>
          <a:solidFill>
            <a:srgbClr val="00D4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31520" y="539496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A0B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the </a:t>
            </a:r>
            <a:r>
              <a:rPr lang="en-US" sz="1600" b="1" dirty="0">
                <a:solidFill>
                  <a:srgbClr val="0A0B14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website</a:t>
            </a:r>
            <a:r>
              <a:rPr lang="en-US" sz="1600" b="1" dirty="0">
                <a:solidFill>
                  <a:srgbClr val="0A0B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→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52F1DE4B-5551-544E-8526-168D973F4958}">
  <we:reference id="wa200010001" version="1.0.0.1" store="en-US" storeType="OMEX"/>
  <we:alternateReferences>
    <we:reference id="WA200010001" version="1.0.0.1" store="" storeType="OMEX"/>
  </we:alternateReferences>
  <we:properties>
    <we:property name="claude.fileId" value="&quot;0083c442-c1e7-4ecf-be08-79f0646da657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726</Words>
  <Application>Microsoft Macintosh PowerPoint</Application>
  <PresentationFormat>Widescreen</PresentationFormat>
  <Paragraphs>142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Idea to App in a Day</dc:title>
  <dc:subject>PptxGenJS Presentation</dc:subject>
  <dc:creator>James Quackenbush</dc:creator>
  <cp:lastModifiedBy>P C</cp:lastModifiedBy>
  <cp:revision>3</cp:revision>
  <dcterms:created xsi:type="dcterms:W3CDTF">2026-05-28T17:54:43Z</dcterms:created>
  <dcterms:modified xsi:type="dcterms:W3CDTF">2026-05-28T18:28:01Z</dcterms:modified>
</cp:coreProperties>
</file>